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charts/chart2.xml" ContentType="application/vnd.openxmlformats-officedocument.drawingml.chart+xml"/>
  <Override PartName="/ppt/notesSlides/notesSlide24.xml" ContentType="application/vnd.openxmlformats-officedocument.presentationml.notesSlide+xml"/>
  <Override PartName="/ppt/charts/chart3.xml" ContentType="application/vnd.openxmlformats-officedocument.drawingml.chart+xml"/>
  <Override PartName="/ppt/notesSlides/notesSlide25.xml" ContentType="application/vnd.openxmlformats-officedocument.presentationml.notesSlide+xml"/>
  <Override PartName="/ppt/charts/chart4.xml" ContentType="application/vnd.openxmlformats-officedocument.drawingml.chart+xml"/>
  <Override PartName="/ppt/notesSlides/notesSlide26.xml" ContentType="application/vnd.openxmlformats-officedocument.presentationml.notesSlide+xml"/>
  <Override PartName="/ppt/charts/chart5.xml" ContentType="application/vnd.openxmlformats-officedocument.drawingml.chart+xml"/>
  <Override PartName="/ppt/notesSlides/notesSlide27.xml" ContentType="application/vnd.openxmlformats-officedocument.presentationml.notesSlid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3"/>
  </p:notesMasterIdLst>
  <p:handoutMasterIdLst>
    <p:handoutMasterId r:id="rId34"/>
  </p:handoutMasterIdLst>
  <p:sldIdLst>
    <p:sldId id="302" r:id="rId3"/>
    <p:sldId id="306" r:id="rId4"/>
    <p:sldId id="320" r:id="rId5"/>
    <p:sldId id="322" r:id="rId6"/>
    <p:sldId id="337" r:id="rId7"/>
    <p:sldId id="323" r:id="rId8"/>
    <p:sldId id="324" r:id="rId9"/>
    <p:sldId id="325" r:id="rId10"/>
    <p:sldId id="326" r:id="rId11"/>
    <p:sldId id="338" r:id="rId12"/>
    <p:sldId id="329" r:id="rId13"/>
    <p:sldId id="330" r:id="rId14"/>
    <p:sldId id="331" r:id="rId15"/>
    <p:sldId id="332" r:id="rId16"/>
    <p:sldId id="333" r:id="rId17"/>
    <p:sldId id="334" r:id="rId18"/>
    <p:sldId id="335" r:id="rId19"/>
    <p:sldId id="307" r:id="rId20"/>
    <p:sldId id="321" r:id="rId21"/>
    <p:sldId id="309" r:id="rId22"/>
    <p:sldId id="310" r:id="rId23"/>
    <p:sldId id="311" r:id="rId24"/>
    <p:sldId id="312" r:id="rId25"/>
    <p:sldId id="313" r:id="rId26"/>
    <p:sldId id="314" r:id="rId27"/>
    <p:sldId id="315" r:id="rId28"/>
    <p:sldId id="316" r:id="rId29"/>
    <p:sldId id="317" r:id="rId30"/>
    <p:sldId id="318" r:id="rId31"/>
    <p:sldId id="319" r:id="rId32"/>
  </p:sldIdLst>
  <p:sldSz cx="9144000" cy="6858000" type="screen4x3"/>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Lst>
        </p14:section>
        <p14:section name="Object Detectrion" id="{1EAC03A4-AD91-4A4A-8E9E-6D5836CA6C4E}">
          <p14:sldIdLst>
            <p14:sldId id="323"/>
            <p14:sldId id="324"/>
            <p14:sldId id="325"/>
            <p14:sldId id="326"/>
            <p14:sldId id="338"/>
            <p14:sldId id="329"/>
          </p14:sldIdLst>
        </p14:section>
        <p14:section name="Tracking" id="{D6B3BA2A-CA0A-452E-A2EF-CE2E2E7512C2}">
          <p14:sldIdLst>
            <p14:sldId id="330"/>
          </p14:sldIdLst>
        </p14:section>
        <p14:section name="Wrap-up" id="{7C9CA8F4-F53D-4AA3-8890-16A1EBBC73FB}">
          <p14:sldIdLst>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6"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67240" autoAdjust="0"/>
  </p:normalViewPr>
  <p:slideViewPr>
    <p:cSldViewPr showGuides="1">
      <p:cViewPr varScale="1">
        <p:scale>
          <a:sx n="89" d="100"/>
          <a:sy n="89" d="100"/>
        </p:scale>
        <p:origin x="1614" y="84"/>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er>
        <c:dLbls>
          <c:showLegendKey val="0"/>
          <c:showVal val="0"/>
          <c:showCatName val="0"/>
          <c:showSerName val="0"/>
          <c:showPercent val="0"/>
          <c:showBubbleSize val="0"/>
        </c:dLbls>
        <c:gapWidth val="150"/>
        <c:axId val="814431248"/>
        <c:axId val="814433968"/>
      </c:barChart>
      <c:catAx>
        <c:axId val="814431248"/>
        <c:scaling>
          <c:orientation val="minMax"/>
        </c:scaling>
        <c:delete val="0"/>
        <c:axPos val="b"/>
        <c:numFmt formatCode="General" sourceLinked="0"/>
        <c:majorTickMark val="out"/>
        <c:minorTickMark val="none"/>
        <c:tickLblPos val="nextTo"/>
        <c:crossAx val="814433968"/>
        <c:crosses val="autoZero"/>
        <c:auto val="1"/>
        <c:lblAlgn val="ctr"/>
        <c:lblOffset val="100"/>
        <c:noMultiLvlLbl val="0"/>
      </c:catAx>
      <c:valAx>
        <c:axId val="814433968"/>
        <c:scaling>
          <c:orientation val="minMax"/>
        </c:scaling>
        <c:delete val="0"/>
        <c:axPos val="l"/>
        <c:majorGridlines/>
        <c:numFmt formatCode="General" sourceLinked="1"/>
        <c:majorTickMark val="out"/>
        <c:minorTickMark val="none"/>
        <c:tickLblPos val="nextTo"/>
        <c:crossAx val="81443124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ser>
        <c:dLbls>
          <c:showLegendKey val="0"/>
          <c:showVal val="0"/>
          <c:showCatName val="0"/>
          <c:showSerName val="0"/>
          <c:showPercent val="0"/>
          <c:showBubbleSize val="0"/>
        </c:dLbls>
        <c:gapWidth val="150"/>
        <c:axId val="814431792"/>
        <c:axId val="814429072"/>
      </c:barChart>
      <c:catAx>
        <c:axId val="814431792"/>
        <c:scaling>
          <c:orientation val="minMax"/>
        </c:scaling>
        <c:delete val="0"/>
        <c:axPos val="b"/>
        <c:numFmt formatCode="General" sourceLinked="0"/>
        <c:majorTickMark val="out"/>
        <c:minorTickMark val="none"/>
        <c:tickLblPos val="nextTo"/>
        <c:crossAx val="814429072"/>
        <c:crosses val="autoZero"/>
        <c:auto val="1"/>
        <c:lblAlgn val="ctr"/>
        <c:lblOffset val="100"/>
        <c:noMultiLvlLbl val="0"/>
      </c:catAx>
      <c:valAx>
        <c:axId val="814429072"/>
        <c:scaling>
          <c:orientation val="minMax"/>
        </c:scaling>
        <c:delete val="0"/>
        <c:axPos val="l"/>
        <c:majorGridlines/>
        <c:numFmt formatCode="General" sourceLinked="1"/>
        <c:majorTickMark val="out"/>
        <c:minorTickMark val="none"/>
        <c:tickLblPos val="nextTo"/>
        <c:crossAx val="81443179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ser>
        <c:dLbls>
          <c:showLegendKey val="0"/>
          <c:showVal val="0"/>
          <c:showCatName val="0"/>
          <c:showSerName val="0"/>
          <c:showPercent val="0"/>
          <c:showBubbleSize val="0"/>
        </c:dLbls>
        <c:marker val="1"/>
        <c:smooth val="0"/>
        <c:axId val="814437776"/>
        <c:axId val="814438320"/>
      </c:lineChart>
      <c:catAx>
        <c:axId val="814437776"/>
        <c:scaling>
          <c:orientation val="minMax"/>
        </c:scaling>
        <c:delete val="0"/>
        <c:axPos val="b"/>
        <c:numFmt formatCode="General" sourceLinked="0"/>
        <c:majorTickMark val="out"/>
        <c:minorTickMark val="none"/>
        <c:tickLblPos val="nextTo"/>
        <c:crossAx val="814438320"/>
        <c:crosses val="autoZero"/>
        <c:auto val="1"/>
        <c:lblAlgn val="ctr"/>
        <c:lblOffset val="100"/>
        <c:noMultiLvlLbl val="0"/>
      </c:catAx>
      <c:valAx>
        <c:axId val="814438320"/>
        <c:scaling>
          <c:orientation val="minMax"/>
        </c:scaling>
        <c:delete val="0"/>
        <c:axPos val="l"/>
        <c:majorGridlines/>
        <c:numFmt formatCode="General" sourceLinked="1"/>
        <c:majorTickMark val="out"/>
        <c:minorTickMark val="none"/>
        <c:tickLblPos val="nextTo"/>
        <c:crossAx val="81443777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ser>
        <c:dLbls>
          <c:showLegendKey val="0"/>
          <c:showVal val="0"/>
          <c:showCatName val="0"/>
          <c:showSerName val="0"/>
          <c:showPercent val="0"/>
          <c:showBubbleSize val="0"/>
        </c:dLbls>
        <c:marker val="1"/>
        <c:smooth val="0"/>
        <c:axId val="758992864"/>
        <c:axId val="817108544"/>
      </c:lineChart>
      <c:catAx>
        <c:axId val="758992864"/>
        <c:scaling>
          <c:orientation val="minMax"/>
        </c:scaling>
        <c:delete val="0"/>
        <c:axPos val="b"/>
        <c:numFmt formatCode="General" sourceLinked="0"/>
        <c:majorTickMark val="out"/>
        <c:minorTickMark val="none"/>
        <c:tickLblPos val="nextTo"/>
        <c:crossAx val="817108544"/>
        <c:crosses val="autoZero"/>
        <c:auto val="1"/>
        <c:lblAlgn val="ctr"/>
        <c:lblOffset val="100"/>
        <c:noMultiLvlLbl val="0"/>
      </c:catAx>
      <c:valAx>
        <c:axId val="817108544"/>
        <c:scaling>
          <c:orientation val="minMax"/>
        </c:scaling>
        <c:delete val="0"/>
        <c:axPos val="l"/>
        <c:majorGridlines/>
        <c:numFmt formatCode="General" sourceLinked="1"/>
        <c:majorTickMark val="out"/>
        <c:minorTickMark val="none"/>
        <c:tickLblPos val="nextTo"/>
        <c:crossAx val="758992864"/>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ser>
        <c:dLbls>
          <c:showLegendKey val="0"/>
          <c:showVal val="0"/>
          <c:showCatName val="0"/>
          <c:showSerName val="0"/>
          <c:showPercent val="0"/>
          <c:showBubbleSize val="0"/>
          <c:showLeaderLines val="0"/>
        </c:dLbls>
        <c:firstSliceAng val="0"/>
      </c:pieChart>
    </c:plotArea>
    <c:legend>
      <c:legendPos val="b"/>
      <c:layout/>
      <c:overlay val="0"/>
    </c:legend>
    <c:plotVisOnly val="1"/>
    <c:dispBlanksAs val="zero"/>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smtClean="0">
                <a:latin typeface="Calibri" pitchFamily="34" charset="0"/>
              </a:rPr>
              <a:t>Hello and welcome all to our presentation. We</a:t>
            </a:r>
            <a:r>
              <a:rPr lang="en-US" b="0" baseline="0" dirty="0" smtClean="0">
                <a:latin typeface="Calibri" pitchFamily="34" charset="0"/>
              </a:rPr>
              <a:t> are Kevin and Max and today we will be talking to you about </a:t>
            </a:r>
            <a:r>
              <a:rPr lang="en-US" b="0" baseline="0" dirty="0" smtClean="0">
                <a:latin typeface="Calibri" pitchFamily="34" charset="0"/>
              </a:rPr>
              <a:t>our </a:t>
            </a:r>
            <a:r>
              <a:rPr lang="en-US" b="0" baseline="0" dirty="0" smtClean="0">
                <a:latin typeface="Calibri" pitchFamily="34" charset="0"/>
              </a:rPr>
              <a:t>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2484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8153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18</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smtClean="0"/>
              <a:t> </a:t>
            </a:r>
            <a:endParaRPr lang="en-US" dirty="0"/>
          </a:p>
        </p:txBody>
      </p:sp>
    </p:spTree>
    <p:extLst>
      <p:ext uri="{BB962C8B-B14F-4D97-AF65-F5344CB8AC3E}">
        <p14:creationId xmlns:p14="http://schemas.microsoft.com/office/powerpoint/2010/main" val="1228035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smtClean="0"/>
          </a:p>
        </p:txBody>
      </p:sp>
    </p:spTree>
    <p:extLst>
      <p:ext uri="{BB962C8B-B14F-4D97-AF65-F5344CB8AC3E}">
        <p14:creationId xmlns:p14="http://schemas.microsoft.com/office/powerpoint/2010/main" val="213764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smtClean="0">
                <a:solidFill>
                  <a:schemeClr val="tx1"/>
                </a:solidFill>
                <a:latin typeface="+mn-lt"/>
                <a:ea typeface="+mn-ea"/>
                <a:cs typeface="+mn-cs"/>
              </a:rPr>
              <a:t>desk. On an active workbench, tools and other useful items are frequently getting picked</a:t>
            </a:r>
          </a:p>
          <a:p>
            <a:r>
              <a:rPr lang="en-US" sz="1200" b="0" i="0" u="none" strike="noStrike" kern="1200" baseline="0" dirty="0" smtClean="0">
                <a:solidFill>
                  <a:schemeClr val="tx1"/>
                </a:solidFill>
                <a:latin typeface="+mn-lt"/>
                <a:ea typeface="+mn-ea"/>
                <a:cs typeface="+mn-cs"/>
              </a:rPr>
              <a:t>up, used, and placed down somewhere else. While good standard operating procedures will</a:t>
            </a:r>
          </a:p>
          <a:p>
            <a:r>
              <a:rPr lang="en-US" sz="1200" b="0" i="0" u="none" strike="noStrike" kern="1200" baseline="0" dirty="0" smtClean="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smtClean="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22</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23</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25</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26</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27</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28</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29</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smtClean="0">
                <a:solidFill>
                  <a:schemeClr val="tx1"/>
                </a:solidFill>
                <a:latin typeface="+mn-lt"/>
                <a:ea typeface="+mn-ea"/>
                <a:cs typeface="+mn-cs"/>
              </a:rPr>
              <a:t>capability of tracking common items found on a workbench in pseudo real-time. When a</a:t>
            </a:r>
          </a:p>
          <a:p>
            <a:r>
              <a:rPr lang="en-US" sz="1200" b="0" i="0" u="none" strike="noStrike" kern="1200" baseline="0" dirty="0" smtClean="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smtClean="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smtClean="0">
                <a:solidFill>
                  <a:schemeClr val="tx1"/>
                </a:solidFill>
                <a:latin typeface="+mn-lt"/>
                <a:ea typeface="+mn-ea"/>
                <a:cs typeface="+mn-cs"/>
              </a:rPr>
              <a:t>a preset bank of objects that have been pre-trained. However, the end product will likely</a:t>
            </a:r>
          </a:p>
          <a:p>
            <a:r>
              <a:rPr lang="en-US" sz="1200" b="0" i="0" u="none" strike="noStrike" kern="1200" baseline="0" dirty="0" smtClean="0">
                <a:solidFill>
                  <a:schemeClr val="tx1"/>
                </a:solidFill>
                <a:latin typeface="+mn-lt"/>
                <a:ea typeface="+mn-ea"/>
                <a:cs typeface="+mn-cs"/>
              </a:rPr>
              <a:t>have to be trainable on new objects by the user.</a:t>
            </a:r>
          </a:p>
          <a:p>
            <a:r>
              <a:rPr lang="en-US" sz="1200" b="0" i="0" u="none" strike="noStrike" kern="1200" baseline="0" dirty="0" smtClean="0">
                <a:solidFill>
                  <a:schemeClr val="tx1"/>
                </a:solidFill>
                <a:latin typeface="+mn-lt"/>
                <a:ea typeface="+mn-ea"/>
                <a:cs typeface="+mn-cs"/>
              </a:rPr>
              <a:t>For this project, the main topic of focus is object tracking. After all, the rest of the</a:t>
            </a:r>
          </a:p>
          <a:p>
            <a:r>
              <a:rPr lang="en-US" sz="1200" b="0" i="0" u="none" strike="noStrike" kern="1200" baseline="0" dirty="0" smtClean="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smtClean="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smtClean="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wanted to control our environment to ease our ingress</a:t>
            </a:r>
            <a:r>
              <a:rPr lang="en-US" baseline="0" dirty="0" smtClean="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6</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smtClean="0"/>
              <a:t>Like many</a:t>
            </a:r>
            <a:r>
              <a:rPr lang="en-US" baseline="0" dirty="0" smtClean="0"/>
              <a:t> other applications in coding, neural networks are designed perfectly for reuse or transfer learning. Most deep learning applications use this approach instead of building a network from scratch every time.</a:t>
            </a:r>
          </a:p>
          <a:p>
            <a:endParaRPr lang="en-US" baseline="0" dirty="0" smtClean="0"/>
          </a:p>
          <a:p>
            <a:r>
              <a:rPr lang="en-US" baseline="0" dirty="0" smtClean="0"/>
              <a:t>The process consists of making modifications to </a:t>
            </a:r>
            <a:r>
              <a:rPr lang="en-US" baseline="0" dirty="0" err="1" smtClean="0"/>
              <a:t>pretrained</a:t>
            </a:r>
            <a:r>
              <a:rPr lang="en-US" baseline="0" dirty="0" smtClean="0"/>
              <a:t> models. Transfer learning can consist of reusing a single layer up to the whole network. </a:t>
            </a:r>
          </a:p>
          <a:p>
            <a:endParaRPr lang="en-US" baseline="0" dirty="0" smtClean="0"/>
          </a:p>
          <a:p>
            <a:r>
              <a:rPr lang="en-US" baseline="0" dirty="0" smtClean="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a:t>
            </a:r>
            <a:r>
              <a:rPr lang="en-US" baseline="0" smtClean="0"/>
              <a:t>output predictions.</a:t>
            </a:r>
            <a:endParaRPr lang="en-US" dirty="0"/>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8</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have our image</a:t>
            </a:r>
            <a:r>
              <a:rPr lang="en-US" baseline="0" dirty="0" smtClean="0"/>
              <a:t> dataset comes the tedious part - Labels and Boundary Boxes. The boundary boxes are used for regression training as ground truths to calculate Euclidean distances. </a:t>
            </a:r>
          </a:p>
          <a:p>
            <a:endParaRPr lang="en-US" baseline="0" dirty="0" smtClean="0"/>
          </a:p>
          <a:p>
            <a:r>
              <a:rPr lang="en-US" baseline="0" dirty="0" smtClean="0"/>
              <a:t>To generate these bounding boxes, we made use of </a:t>
            </a:r>
            <a:r>
              <a:rPr lang="en-US" baseline="0" dirty="0" err="1" smtClean="0"/>
              <a:t>LabelImg</a:t>
            </a:r>
            <a:r>
              <a:rPr lang="en-US" baseline="0" dirty="0" smtClean="0"/>
              <a:t> to open each photo, draw a box around the object, and then classify it. </a:t>
            </a:r>
            <a:r>
              <a:rPr lang="en-US" baseline="0" dirty="0" err="1" smtClean="0"/>
              <a:t>LabelImg</a:t>
            </a:r>
            <a:r>
              <a:rPr lang="en-US" baseline="0" dirty="0" smtClean="0"/>
              <a:t> then creates an xml file that contain the locations, sizes, and classification label for each box. In order to import these files by </a:t>
            </a:r>
            <a:r>
              <a:rPr lang="en-US" baseline="0" dirty="0" err="1" smtClean="0"/>
              <a:t>tensorflow</a:t>
            </a:r>
            <a:r>
              <a:rPr lang="en-US" baseline="0" dirty="0" smtClean="0"/>
              <a:t>, they are converted to </a:t>
            </a:r>
            <a:r>
              <a:rPr lang="en-US" baseline="0" dirty="0" err="1" smtClean="0"/>
              <a:t>tensorflow</a:t>
            </a:r>
            <a:r>
              <a:rPr lang="en-US" baseline="0" dirty="0" smtClean="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9</a:t>
            </a:fld>
            <a:endParaRPr lang="en-US"/>
          </a:p>
        </p:txBody>
      </p:sp>
    </p:spTree>
    <p:extLst>
      <p:ext uri="{BB962C8B-B14F-4D97-AF65-F5344CB8AC3E}">
        <p14:creationId xmlns:p14="http://schemas.microsoft.com/office/powerpoint/2010/main" val="419179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10</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Along with the </a:t>
            </a:r>
            <a:r>
              <a:rPr lang="en-US" b="0" dirty="0" err="1" smtClean="0"/>
              <a:t>tensorflow</a:t>
            </a:r>
            <a:r>
              <a:rPr lang="en-US" b="0" baseline="0" dirty="0" smtClean="0"/>
              <a:t> record files, we will also need a </a:t>
            </a:r>
            <a:r>
              <a:rPr lang="en-US" b="0" baseline="0" dirty="0" err="1" smtClean="0"/>
              <a:t>pbtxt</a:t>
            </a:r>
            <a:r>
              <a:rPr lang="en-US" b="0" baseline="0" dirty="0" smtClean="0"/>
              <a:t> file and configuration file.</a:t>
            </a:r>
          </a:p>
          <a:p>
            <a:pPr>
              <a:buFont typeface="Wingdings" pitchFamily="2" charset="2"/>
              <a:buNone/>
            </a:pPr>
            <a:endParaRPr lang="en-US" b="0" baseline="0" dirty="0" smtClean="0"/>
          </a:p>
          <a:p>
            <a:pPr>
              <a:buFont typeface="Wingdings" pitchFamily="2" charset="2"/>
              <a:buNone/>
            </a:pPr>
            <a:r>
              <a:rPr lang="en-US" b="0" baseline="0" dirty="0" smtClean="0"/>
              <a:t>The </a:t>
            </a:r>
            <a:r>
              <a:rPr lang="en-US" b="0" baseline="0" dirty="0" err="1" smtClean="0"/>
              <a:t>pbtxt</a:t>
            </a:r>
            <a:r>
              <a:rPr lang="en-US" b="0" baseline="0" dirty="0" smtClean="0"/>
              <a:t> file is used to link the id number from the neural network to a classification label. </a:t>
            </a:r>
          </a:p>
          <a:p>
            <a:pPr>
              <a:buFont typeface="Wingdings" pitchFamily="2" charset="2"/>
              <a:buNone/>
            </a:pPr>
            <a:r>
              <a:rPr lang="en-US" b="0" baseline="0" dirty="0" smtClean="0"/>
              <a:t>Our classification labels of Wrenches, Pliers, and Screwdrivers have represented with an id of 1, 2, and 3 respectively.</a:t>
            </a:r>
          </a:p>
          <a:p>
            <a:pPr>
              <a:buFont typeface="Wingdings" pitchFamily="2" charset="2"/>
              <a:buNone/>
            </a:pPr>
            <a:endParaRPr lang="en-US" b="0" baseline="0" dirty="0" smtClean="0"/>
          </a:p>
          <a:p>
            <a:pPr>
              <a:buFont typeface="Wingdings" pitchFamily="2" charset="2"/>
              <a:buNone/>
            </a:pPr>
            <a:r>
              <a:rPr lang="en-US" b="0" baseline="0" dirty="0" smtClean="0"/>
              <a:t>We are using the </a:t>
            </a:r>
            <a:r>
              <a:rPr lang="en-US" sz="1200" dirty="0" smtClean="0"/>
              <a:t>ssd_mobilenet_v1_pets</a:t>
            </a:r>
            <a:r>
              <a:rPr lang="en-US" sz="1200" baseline="0" dirty="0" smtClean="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smtClean="0"/>
          </a:p>
          <a:p>
            <a:pPr>
              <a:buFont typeface="Wingdings" pitchFamily="2" charset="2"/>
              <a:buNone/>
            </a:pPr>
            <a:r>
              <a:rPr lang="en-US" sz="1200" b="0" baseline="0" dirty="0" smtClean="0"/>
              <a:t>The overall training time was 13+ hours as it ran overnight.</a:t>
            </a:r>
          </a:p>
          <a:p>
            <a:pPr>
              <a:buFont typeface="Wingdings" pitchFamily="2" charset="2"/>
              <a:buNone/>
            </a:pPr>
            <a:endParaRPr lang="en-US" sz="1200" b="0" baseline="0" dirty="0" smtClean="0"/>
          </a:p>
          <a:p>
            <a:pPr>
              <a:buFont typeface="Wingdings" pitchFamily="2" charset="2"/>
              <a:buNone/>
            </a:pPr>
            <a:r>
              <a:rPr lang="en-US" sz="1200" b="0" baseline="0" dirty="0" smtClean="0"/>
              <a:t>The next slide shows a video the results without tracking added.</a:t>
            </a:r>
            <a:endParaRPr lang="en-US" b="0" baseline="0" dirty="0" smtClean="0"/>
          </a:p>
          <a:p>
            <a:pPr>
              <a:buFont typeface="Wingdings" pitchFamily="2" charset="2"/>
              <a:buNone/>
            </a:pPr>
            <a:endParaRPr lang="en-US" b="0" baseline="0" dirty="0" smtClean="0"/>
          </a:p>
          <a:p>
            <a:pPr>
              <a:buFont typeface="Wingdings" pitchFamily="2" charset="2"/>
              <a:buNone/>
            </a:pPr>
            <a:endParaRPr lang="en-US" b="0" baseline="0" dirty="0" smtClean="0"/>
          </a:p>
          <a:p>
            <a:pPr>
              <a:buFont typeface="Wingdings" pitchFamily="2" charset="2"/>
              <a:buNone/>
            </a:pPr>
            <a:endParaRPr lang="en-US" b="0" baseline="0" dirty="0" smtClean="0"/>
          </a:p>
          <a:p>
            <a:pPr>
              <a:buFont typeface="Wingdings" pitchFamily="2" charset="2"/>
              <a:buNone/>
            </a:pPr>
            <a:endParaRPr lang="en-US" dirty="0"/>
          </a:p>
        </p:txBody>
      </p:sp>
    </p:spTree>
    <p:extLst>
      <p:ext uri="{BB962C8B-B14F-4D97-AF65-F5344CB8AC3E}">
        <p14:creationId xmlns:p14="http://schemas.microsoft.com/office/powerpoint/2010/main" val="1566201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smtClean="0"/>
              <a:t>Click icon to add picture</a:t>
            </a:r>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bg2"/>
                </a:solidFill>
                <a:latin typeface="Times New Roman" pitchFamily="18" charset="0"/>
                <a:cs typeface="Times New Roman" pitchFamily="18" charset="0"/>
              </a:rPr>
              <a:t>Worcester Polytechnic Institute</a:t>
            </a:r>
            <a:endParaRPr lang="en-US" dirty="0">
              <a:solidFill>
                <a:schemeClr val="bg2"/>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tx1"/>
                </a:solidFill>
                <a:latin typeface="Times New Roman" pitchFamily="18" charset="0"/>
                <a:cs typeface="Times New Roman" pitchFamily="18" charset="0"/>
              </a:rPr>
              <a:t>Worcester Polytechnic Institute</a:t>
            </a:r>
            <a:endParaRPr lang="en-US" dirty="0">
              <a:solidFill>
                <a:schemeClr val="tx1"/>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comments" Target="../comments/comment2.xml"/><Relationship Id="rId5" Type="http://schemas.openxmlformats.org/officeDocument/2006/relationships/image" Target="../media/image16.emf"/><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smtClean="0"/>
              <a:t>Desktop Object </a:t>
            </a:r>
            <a:r>
              <a:rPr lang="en-US" dirty="0"/>
              <a:t>Identification and </a:t>
            </a:r>
            <a:r>
              <a:rPr lang="en-US" dirty="0" smtClean="0"/>
              <a:t>Tracking</a:t>
            </a:r>
            <a:endParaRPr lang="en-US" dirty="0"/>
          </a:p>
        </p:txBody>
      </p:sp>
      <p:sp>
        <p:nvSpPr>
          <p:cNvPr id="6" name="Subtitle 5"/>
          <p:cNvSpPr>
            <a:spLocks noGrp="1"/>
          </p:cNvSpPr>
          <p:nvPr>
            <p:ph type="subTitle" idx="1"/>
          </p:nvPr>
        </p:nvSpPr>
        <p:spPr/>
        <p:txBody>
          <a:bodyPr>
            <a:normAutofit lnSpcReduction="10000"/>
          </a:bodyPr>
          <a:lstStyle/>
          <a:p>
            <a:r>
              <a:rPr lang="en-US" dirty="0" smtClean="0"/>
              <a:t>Kevin DuCharme &amp;</a:t>
            </a:r>
          </a:p>
          <a:p>
            <a:r>
              <a:rPr lang="en-US" dirty="0" smtClean="0"/>
              <a:t>Max Li</a:t>
            </a:r>
          </a:p>
        </p:txBody>
      </p:sp>
    </p:spTree>
    <p:extLst>
      <p:ext uri="{BB962C8B-B14F-4D97-AF65-F5344CB8AC3E}">
        <p14:creationId xmlns:p14="http://schemas.microsoft.com/office/powerpoint/2010/main" val="329408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Training New Model</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10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3"/>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smtClean="0"/>
              <a:t>.</a:t>
            </a:r>
            <a:r>
              <a:rPr lang="en-US" sz="1600" dirty="0" err="1" smtClean="0"/>
              <a:t>pbtxt</a:t>
            </a:r>
            <a:endParaRPr lang="en-US" sz="1600" dirty="0" smtClean="0"/>
          </a:p>
        </p:txBody>
      </p:sp>
      <p:pic>
        <p:nvPicPr>
          <p:cNvPr id="22" name="Picture 21"/>
          <p:cNvPicPr>
            <a:picLocks noChangeAspect="1"/>
          </p:cNvPicPr>
          <p:nvPr/>
        </p:nvPicPr>
        <p:blipFill>
          <a:blip r:embed="rId3"/>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smtClean="0"/>
              <a:t>.</a:t>
            </a:r>
            <a:r>
              <a:rPr lang="en-US" sz="1600" dirty="0" err="1" smtClean="0"/>
              <a:t>config</a:t>
            </a:r>
            <a:endParaRPr lang="en-US" sz="1600" dirty="0" smtClean="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smtClean="0"/>
              <a:t>To train the model with the new data set four files were needed</a:t>
            </a:r>
          </a:p>
          <a:p>
            <a:pPr marL="662940" lvl="1" indent="-342900"/>
            <a:r>
              <a:rPr lang="en-US" sz="1600" dirty="0" err="1" smtClean="0"/>
              <a:t>tf.record</a:t>
            </a:r>
            <a:r>
              <a:rPr lang="en-US" sz="1600" dirty="0" smtClean="0"/>
              <a:t> file for each the training and testing dataset</a:t>
            </a:r>
          </a:p>
          <a:p>
            <a:pPr marL="662940" lvl="1" indent="-342900"/>
            <a:r>
              <a:rPr lang="en-US" sz="1600" dirty="0" smtClean="0"/>
              <a:t>.</a:t>
            </a:r>
            <a:r>
              <a:rPr lang="en-US" sz="1600" dirty="0" err="1" smtClean="0"/>
              <a:t>pbtxt</a:t>
            </a:r>
            <a:r>
              <a:rPr lang="en-US" sz="1600" dirty="0" smtClean="0"/>
              <a:t> file which maps the id number to a classification label</a:t>
            </a:r>
          </a:p>
          <a:p>
            <a:pPr marL="662940" lvl="1" indent="-342900"/>
            <a:r>
              <a:rPr lang="en-US" sz="1600" dirty="0" smtClean="0"/>
              <a:t>.</a:t>
            </a:r>
            <a:r>
              <a:rPr lang="en-US" sz="1600" dirty="0" err="1" smtClean="0"/>
              <a:t>config</a:t>
            </a:r>
            <a:r>
              <a:rPr lang="en-US" sz="1600" dirty="0" smtClean="0"/>
              <a:t> which contains the architecture for the neural network</a:t>
            </a:r>
          </a:p>
          <a:p>
            <a:pPr marL="342900" indent="-342900"/>
            <a:r>
              <a:rPr lang="en-US" sz="2000" dirty="0" smtClean="0"/>
              <a:t>Configuration </a:t>
            </a:r>
            <a:r>
              <a:rPr lang="en-US" sz="2000" dirty="0" smtClean="0"/>
              <a:t>file was based off of </a:t>
            </a:r>
            <a:r>
              <a:rPr lang="en-US" sz="2000" dirty="0" smtClean="0"/>
              <a:t>ssd_mobilenet_v1_pets.config </a:t>
            </a:r>
            <a:r>
              <a:rPr lang="en-US" sz="2000" dirty="0" smtClean="0"/>
              <a:t>with alterations</a:t>
            </a:r>
          </a:p>
          <a:p>
            <a:pPr marL="662940" lvl="1" indent="-342900"/>
            <a:r>
              <a:rPr lang="en-US" sz="1600" dirty="0" smtClean="0"/>
              <a:t>Changes number of classes from 90 to </a:t>
            </a:r>
            <a:r>
              <a:rPr lang="en-US" sz="1600" dirty="0" smtClean="0"/>
              <a:t>3</a:t>
            </a:r>
          </a:p>
          <a:p>
            <a:pPr marL="662940" lvl="1" indent="-342900"/>
            <a:r>
              <a:rPr lang="en-US" sz="1600" dirty="0" smtClean="0"/>
              <a:t>Batch sized changes from 24 to 15</a:t>
            </a:r>
            <a:endParaRPr lang="en-US" sz="1600" dirty="0" smtClean="0"/>
          </a:p>
          <a:p>
            <a:pPr marL="662940" lvl="1" indent="-342900"/>
            <a:r>
              <a:rPr lang="en-US" sz="1600" dirty="0" smtClean="0"/>
              <a:t>Redirected to our </a:t>
            </a:r>
            <a:r>
              <a:rPr lang="en-US" sz="1600" dirty="0" err="1" smtClean="0"/>
              <a:t>tf.record</a:t>
            </a:r>
            <a:r>
              <a:rPr lang="en-US" sz="1600" dirty="0" smtClean="0"/>
              <a:t> files and label map pb.txt file</a:t>
            </a:r>
          </a:p>
          <a:p>
            <a:pPr marL="342900" indent="-342900"/>
            <a:r>
              <a:rPr lang="en-US" sz="1800" dirty="0" smtClean="0"/>
              <a:t>Training ran for 13+ hours and completed 30,857 steps</a:t>
            </a:r>
          </a:p>
          <a:p>
            <a:pPr marL="662940" lvl="1" indent="-342900"/>
            <a:endParaRPr lang="en-US" sz="1600" dirty="0" smtClean="0"/>
          </a:p>
          <a:p>
            <a:endParaRPr lang="en-US" sz="2000" dirty="0"/>
          </a:p>
        </p:txBody>
      </p:sp>
      <p:pic>
        <p:nvPicPr>
          <p:cNvPr id="25" name="Picture 24"/>
          <p:cNvPicPr>
            <a:picLocks noChangeAspect="1"/>
          </p:cNvPicPr>
          <p:nvPr/>
        </p:nvPicPr>
        <p:blipFill>
          <a:blip r:embed="rId3"/>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a:t>
            </a:r>
            <a:r>
              <a:rPr lang="en-US" sz="1600" dirty="0" err="1" smtClean="0"/>
              <a:t>f.record</a:t>
            </a:r>
            <a:endParaRPr lang="en-US" sz="1600" dirty="0" smtClean="0"/>
          </a:p>
        </p:txBody>
      </p:sp>
    </p:spTree>
    <p:extLst>
      <p:ext uri="{BB962C8B-B14F-4D97-AF65-F5344CB8AC3E}">
        <p14:creationId xmlns:p14="http://schemas.microsoft.com/office/powerpoint/2010/main" val="211015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Real-time Detection (No Tracking)</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Tracking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Results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Improvements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Future Work</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Any Questions?</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smtClean="0"/>
              <a:t>Layout: </a:t>
            </a:r>
            <a:r>
              <a:rPr lang="en-US" dirty="0" err="1" smtClean="0"/>
              <a:t>SectionDivider</a:t>
            </a:r>
            <a:r>
              <a:rPr lang="en-US" dirty="0" smtClean="0"/>
              <a:t>, Verdana Bold 40pt</a:t>
            </a:r>
            <a:endParaRPr lang="en-US" dirty="0"/>
          </a:p>
        </p:txBody>
      </p:sp>
      <p:sp>
        <p:nvSpPr>
          <p:cNvPr id="8" name="Text Placeholder 7"/>
          <p:cNvSpPr>
            <a:spLocks noGrp="1"/>
          </p:cNvSpPr>
          <p:nvPr>
            <p:ph type="body" idx="1"/>
          </p:nvPr>
        </p:nvSpPr>
        <p:spPr/>
        <p:txBody>
          <a:bodyPr/>
          <a:lstStyle/>
          <a:p>
            <a:r>
              <a:rPr lang="en-US" smtClean="0"/>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18</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Layout: Title and Content</a:t>
            </a:r>
            <a:br>
              <a:rPr lang="en-US" dirty="0" smtClean="0"/>
            </a:br>
            <a:r>
              <a:rPr lang="en-US" dirty="0" smtClean="0"/>
              <a:t>Verdana Bold 32pt</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smtClean="0"/>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smtClean="0"/>
              <a:t>First level bullet, Verdana 22pt</a:t>
            </a:r>
          </a:p>
          <a:p>
            <a:r>
              <a:rPr lang="en-US" dirty="0" smtClean="0"/>
              <a:t>Line spacing 0.95, before paragraph 10pt</a:t>
            </a:r>
          </a:p>
          <a:p>
            <a:r>
              <a:rPr lang="en-US" dirty="0" smtClean="0"/>
              <a:t>Left justified</a:t>
            </a:r>
          </a:p>
          <a:p>
            <a:r>
              <a:rPr lang="en-US" dirty="0" smtClean="0"/>
              <a:t>Sentence case </a:t>
            </a:r>
          </a:p>
          <a:p>
            <a:r>
              <a:rPr lang="en-US" dirty="0" smtClean="0"/>
              <a:t>First level bullet color is accent 1</a:t>
            </a:r>
          </a:p>
          <a:p>
            <a:pPr lvl="1"/>
            <a:r>
              <a:rPr lang="en-US" dirty="0" smtClean="0"/>
              <a:t>Second level bullet </a:t>
            </a:r>
          </a:p>
          <a:p>
            <a:pPr lvl="2"/>
            <a:r>
              <a:rPr lang="en-US" dirty="0" smtClean="0"/>
              <a:t>Third level</a:t>
            </a:r>
            <a:endParaRPr lang="en-US" dirty="0"/>
          </a:p>
        </p:txBody>
      </p:sp>
      <p:sp>
        <p:nvSpPr>
          <p:cNvPr id="5" name="Content Placeholder 4"/>
          <p:cNvSpPr>
            <a:spLocks noGrp="1"/>
          </p:cNvSpPr>
          <p:nvPr>
            <p:ph sz="half" idx="2"/>
          </p:nvPr>
        </p:nvSpPr>
        <p:spPr/>
        <p:txBody>
          <a:bodyPr>
            <a:normAutofit lnSpcReduction="10000"/>
          </a:bodyPr>
          <a:lstStyle/>
          <a:p>
            <a:r>
              <a:rPr lang="en-US" smtClean="0"/>
              <a:t>First level bullet, Verdana 22pt</a:t>
            </a:r>
          </a:p>
          <a:p>
            <a:r>
              <a:rPr lang="en-US" smtClean="0"/>
              <a:t>Line spacing 0.95, before paragraph 10pt</a:t>
            </a:r>
          </a:p>
          <a:p>
            <a:r>
              <a:rPr lang="en-US" smtClean="0"/>
              <a:t>Left justified</a:t>
            </a:r>
          </a:p>
          <a:p>
            <a:r>
              <a:rPr lang="en-US" smtClean="0"/>
              <a:t>Sentence case </a:t>
            </a:r>
          </a:p>
          <a:p>
            <a:r>
              <a:rPr lang="en-US" smtClean="0"/>
              <a:t>First level bullet color is accent 1</a:t>
            </a:r>
          </a:p>
          <a:p>
            <a:pPr lvl="1"/>
            <a:r>
              <a:rPr lang="en-US" smtClean="0"/>
              <a:t>Second level bullet </a:t>
            </a:r>
          </a:p>
          <a:p>
            <a:pPr lvl="2"/>
            <a:r>
              <a:rPr lang="en-US" smtClean="0"/>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20</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smtClean="0">
                <a:latin typeface="+mn-lt"/>
              </a:rPr>
              <a:t>Black</a:t>
            </a:r>
          </a:p>
          <a:p>
            <a:pPr algn="l" eaLnBrk="0" hangingPunct="0">
              <a:spcBef>
                <a:spcPct val="0"/>
              </a:spcBef>
            </a:pPr>
            <a:r>
              <a:rPr lang="en-US" sz="1200" dirty="0" smtClean="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Red</a:t>
            </a:r>
            <a:br>
              <a:rPr lang="en-US" sz="1400" dirty="0" smtClean="0">
                <a:latin typeface="+mn-lt"/>
              </a:rPr>
            </a:br>
            <a:r>
              <a:rPr lang="en-US" sz="1200" dirty="0" smtClean="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Grey</a:t>
            </a:r>
          </a:p>
          <a:p>
            <a:pPr algn="l" eaLnBrk="0" hangingPunct="0">
              <a:spcBef>
                <a:spcPct val="0"/>
              </a:spcBef>
              <a:buClrTx/>
              <a:buFontTx/>
              <a:buNone/>
            </a:pPr>
            <a:r>
              <a:rPr lang="en-US" sz="1200" dirty="0" smtClean="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smtClean="0"/>
              <a:t>White–Background</a:t>
            </a:r>
            <a:endParaRPr lang="en-US" sz="1400" dirty="0" smtClean="0">
              <a:latin typeface="+mn-lt"/>
            </a:endParaRPr>
          </a:p>
          <a:p>
            <a:pPr algn="l" eaLnBrk="0" hangingPunct="0">
              <a:spcBef>
                <a:spcPct val="0"/>
              </a:spcBef>
            </a:pPr>
            <a:r>
              <a:rPr lang="en-US" sz="1200" dirty="0" smtClean="0">
                <a:latin typeface="+mn-lt"/>
              </a:rPr>
              <a:t>R255 G255 B255</a:t>
            </a:r>
          </a:p>
        </p:txBody>
      </p:sp>
      <p:sp>
        <p:nvSpPr>
          <p:cNvPr id="67602" name="Rectangle 18"/>
          <p:cNvSpPr>
            <a:spLocks noGrp="1" noChangeArrowheads="1"/>
          </p:cNvSpPr>
          <p:nvPr>
            <p:ph type="title"/>
          </p:nvPr>
        </p:nvSpPr>
        <p:spPr/>
        <p:txBody>
          <a:bodyPr/>
          <a:lstStyle/>
          <a:p>
            <a:r>
              <a:rPr lang="en-US" dirty="0" smtClean="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2 </a:t>
            </a:r>
          </a:p>
          <a:p>
            <a:pPr eaLnBrk="0" hangingPunct="0">
              <a:spcBef>
                <a:spcPct val="0"/>
              </a:spcBef>
            </a:pPr>
            <a:r>
              <a:rPr lang="en-US" sz="1200" dirty="0"/>
              <a:t>R178  G183  </a:t>
            </a:r>
            <a:r>
              <a:rPr lang="en-US" sz="1200" dirty="0" smtClean="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3</a:t>
            </a:r>
            <a:r>
              <a:rPr lang="en-US" sz="1400" dirty="0">
                <a:latin typeface="+mn-lt"/>
              </a:rPr>
              <a:t/>
            </a:r>
            <a:br>
              <a:rPr lang="en-US" sz="1400" dirty="0">
                <a:latin typeface="+mn-lt"/>
              </a:rPr>
            </a:br>
            <a:r>
              <a:rPr lang="en-US" sz="1200" dirty="0" smtClean="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4</a:t>
            </a:r>
          </a:p>
          <a:p>
            <a:pPr algn="l" eaLnBrk="0" hangingPunct="0">
              <a:spcBef>
                <a:spcPct val="0"/>
              </a:spcBef>
              <a:buClrTx/>
              <a:buFontTx/>
              <a:buNone/>
            </a:pPr>
            <a:r>
              <a:rPr lang="en-US" sz="1200" dirty="0" smtClean="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1</a:t>
            </a:r>
          </a:p>
          <a:p>
            <a:pPr algn="l" eaLnBrk="0" hangingPunct="0">
              <a:spcBef>
                <a:spcPct val="0"/>
              </a:spcBef>
              <a:buClrTx/>
              <a:buFontTx/>
              <a:buNone/>
            </a:pPr>
            <a:r>
              <a:rPr lang="en-US" sz="1200" dirty="0" smtClean="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Accent 5</a:t>
            </a:r>
            <a:r>
              <a:rPr lang="en-US" sz="1400" dirty="0">
                <a:latin typeface="+mn-lt"/>
              </a:rPr>
              <a:t/>
            </a:r>
            <a:br>
              <a:rPr lang="en-US" sz="1400" dirty="0">
                <a:latin typeface="+mn-lt"/>
              </a:rPr>
            </a:br>
            <a:r>
              <a:rPr lang="en-US" sz="1200" dirty="0" smtClean="0">
                <a:latin typeface="+mn-lt"/>
              </a:rPr>
              <a:t>R70  G160  B220</a:t>
            </a:r>
            <a:endParaRPr lang="en-US" sz="1400" dirty="0" smtClean="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Default Settings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22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
            </a:r>
            <a:br>
              <a:rPr lang="en-US" dirty="0" smtClean="0"/>
            </a:br>
            <a:r>
              <a:rPr lang="en-US" dirty="0" smtClean="0"/>
              <a:t>Default Table Style</a:t>
            </a:r>
            <a:endParaRPr lang="en-US" dirty="0"/>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gridCol w="1645920"/>
                <a:gridCol w="1645920"/>
                <a:gridCol w="1645920"/>
                <a:gridCol w="1645920"/>
              </a:tblGrid>
              <a:tr h="533677">
                <a:tc>
                  <a:txBody>
                    <a:bodyPr/>
                    <a:lstStyle/>
                    <a:p>
                      <a:r>
                        <a:rPr lang="en-US" sz="1800" dirty="0" smtClean="0"/>
                        <a:t>Heading</a:t>
                      </a:r>
                      <a:r>
                        <a:rPr lang="en-US" sz="1800" baseline="0" dirty="0" smtClean="0"/>
                        <a:t> 1</a:t>
                      </a:r>
                      <a:endParaRPr lang="en-US" sz="1800" dirty="0"/>
                    </a:p>
                  </a:txBody>
                  <a:tcPr marL="89777" marR="89777" marT="44889" marB="44889"/>
                </a:tc>
                <a:tc>
                  <a:txBody>
                    <a:bodyPr/>
                    <a:lstStyle/>
                    <a:p>
                      <a:r>
                        <a:rPr lang="en-US" sz="1800" dirty="0" smtClean="0"/>
                        <a:t>Heading 2</a:t>
                      </a:r>
                      <a:endParaRPr lang="en-US" sz="1800" dirty="0"/>
                    </a:p>
                  </a:txBody>
                  <a:tcPr marL="89777" marR="89777" marT="44889" marB="44889"/>
                </a:tc>
                <a:tc>
                  <a:txBody>
                    <a:bodyPr/>
                    <a:lstStyle/>
                    <a:p>
                      <a:r>
                        <a:rPr lang="en-US" sz="1800" dirty="0" smtClean="0"/>
                        <a:t>Heading 3</a:t>
                      </a:r>
                      <a:endParaRPr lang="en-US" sz="1800" dirty="0"/>
                    </a:p>
                  </a:txBody>
                  <a:tcPr marL="89777" marR="89777" marT="44889" marB="44889"/>
                </a:tc>
                <a:tc>
                  <a:txBody>
                    <a:bodyPr/>
                    <a:lstStyle/>
                    <a:p>
                      <a:r>
                        <a:rPr lang="en-US" sz="1800" dirty="0" smtClean="0"/>
                        <a:t>Heading 4</a:t>
                      </a:r>
                      <a:endParaRPr lang="en-US" sz="1800" dirty="0"/>
                    </a:p>
                  </a:txBody>
                  <a:tcPr marL="89777" marR="89777" marT="44889" marB="44889"/>
                </a:tc>
                <a:tc>
                  <a:txBody>
                    <a:bodyPr/>
                    <a:lstStyle/>
                    <a:p>
                      <a:r>
                        <a:rPr lang="en-US" sz="1800" dirty="0" smtClean="0"/>
                        <a:t>Heading 5</a:t>
                      </a:r>
                      <a:endParaRPr lang="en-US" sz="1800" dirty="0"/>
                    </a:p>
                  </a:txBody>
                  <a:tcPr marL="89777" marR="89777" marT="44889" marB="44889"/>
                </a:tc>
              </a:tr>
              <a:tr h="533677">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Layout: </a:t>
            </a:r>
            <a:r>
              <a:rPr lang="en-US" dirty="0" err="1" smtClean="0"/>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24</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a:t>
            </a:r>
            <a:br>
              <a:rPr lang="en-US" smtClean="0"/>
            </a:br>
            <a:r>
              <a:rPr lang="en-US" smtClean="0"/>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Tree>
    <p:extLst>
      <p:ext uri="{BB962C8B-B14F-4D97-AF65-F5344CB8AC3E}">
        <p14:creationId xmlns:p14="http://schemas.microsoft.com/office/powerpoint/2010/main" val="121400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smtClean="0"/>
              <a:t>First level bullet text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 2</a:t>
            </a:r>
          </a:p>
          <a:p>
            <a:pPr lvl="1"/>
            <a:r>
              <a:rPr lang="en-US" dirty="0" smtClean="0"/>
              <a:t>Second bullet level</a:t>
            </a:r>
          </a:p>
          <a:p>
            <a:pPr lvl="1"/>
            <a:r>
              <a:rPr lang="en-US" dirty="0" smtClean="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26</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27</a:t>
            </a:fld>
            <a:endParaRPr lang="en-US" dirty="0"/>
          </a:p>
        </p:txBody>
      </p:sp>
    </p:spTree>
    <p:extLst>
      <p:ext uri="{BB962C8B-B14F-4D97-AF65-F5344CB8AC3E}">
        <p14:creationId xmlns:p14="http://schemas.microsoft.com/office/powerpoint/2010/main" val="390649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28</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29</a:t>
            </a:fld>
            <a:endParaRPr lang="en-US" dirty="0"/>
          </a:p>
        </p:txBody>
      </p:sp>
    </p:spTree>
    <p:extLst>
      <p:ext uri="{BB962C8B-B14F-4D97-AF65-F5344CB8AC3E}">
        <p14:creationId xmlns:p14="http://schemas.microsoft.com/office/powerpoint/2010/main" val="561344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Motivation</a:t>
            </a:r>
            <a:endParaRPr lang="en-US" dirty="0"/>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a:t>
            </a:r>
            <a:r>
              <a:rPr lang="en-US" sz="2000" dirty="0" smtClean="0"/>
              <a:t>used desk</a:t>
            </a:r>
            <a:r>
              <a:rPr lang="en-US" sz="2000" dirty="0"/>
              <a:t>. On an active workbench, tools and other useful items are frequently getting </a:t>
            </a:r>
            <a:r>
              <a:rPr lang="en-US" sz="2000" dirty="0" smtClean="0"/>
              <a:t>picked up</a:t>
            </a:r>
            <a:r>
              <a:rPr lang="en-US" sz="2000" dirty="0"/>
              <a:t>, used, and placed down somewhere else. While good standard operating procedures </a:t>
            </a:r>
            <a:r>
              <a:rPr lang="en-US" sz="2000" dirty="0" smtClean="0"/>
              <a:t>will make </a:t>
            </a:r>
            <a:r>
              <a:rPr lang="en-US" sz="2000" dirty="0"/>
              <a:t>sure all the parts end up where they're expected to be, it's very easy to quickly </a:t>
            </a:r>
            <a:r>
              <a:rPr lang="en-US" sz="2000" dirty="0" smtClean="0"/>
              <a:t>lose track </a:t>
            </a:r>
            <a:r>
              <a:rPr lang="en-US" sz="2000" dirty="0"/>
              <a:t>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Two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30</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Introduction</a:t>
            </a:r>
            <a:endParaRPr lang="en-US" dirty="0"/>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smtClean="0"/>
          </a:p>
          <a:p>
            <a:endParaRPr lang="en-US" dirty="0"/>
          </a:p>
          <a:p>
            <a:r>
              <a:rPr lang="en-US" sz="2000" dirty="0" smtClean="0"/>
              <a:t>Starting the framework for a lab assistant robot</a:t>
            </a:r>
          </a:p>
          <a:p>
            <a:r>
              <a:rPr lang="en-US" sz="2000" dirty="0" smtClean="0"/>
              <a:t>Detect and track pre-trained common workbench items</a:t>
            </a:r>
          </a:p>
          <a:p>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smtClean="0"/>
          </a:p>
          <a:p>
            <a:r>
              <a:rPr lang="en-US" dirty="0" smtClean="0"/>
              <a:t>Controlled Environment</a:t>
            </a:r>
          </a:p>
          <a:p>
            <a:pPr marL="342900" indent="-342900">
              <a:buFont typeface="Arial" panose="020B0604020202020204" pitchFamily="34" charset="0"/>
              <a:buChar char="•"/>
            </a:pPr>
            <a:r>
              <a:rPr lang="en-US" sz="1800" dirty="0" smtClean="0"/>
              <a:t>Keep setup simple</a:t>
            </a:r>
          </a:p>
          <a:p>
            <a:pPr marL="342900" indent="-342900">
              <a:buFont typeface="Arial" panose="020B0604020202020204" pitchFamily="34" charset="0"/>
              <a:buChar char="•"/>
            </a:pPr>
            <a:r>
              <a:rPr lang="en-US" sz="1800" dirty="0" smtClean="0"/>
              <a:t>Top-down viewing camera</a:t>
            </a:r>
          </a:p>
          <a:p>
            <a:pPr marL="342900" indent="-342900">
              <a:buFont typeface="Arial" panose="020B0604020202020204" pitchFamily="34" charset="0"/>
              <a:buChar char="•"/>
            </a:pPr>
            <a:r>
              <a:rPr lang="en-US" sz="1800" dirty="0" smtClean="0"/>
              <a:t>Kept well-lit</a:t>
            </a:r>
          </a:p>
          <a:p>
            <a:pPr marL="342900" indent="-342900">
              <a:buFont typeface="Arial" panose="020B0604020202020204" pitchFamily="34" charset="0"/>
              <a:buChar char="•"/>
            </a:pPr>
            <a:r>
              <a:rPr lang="en-US" sz="1800" dirty="0" smtClean="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Single Shot Detectors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6</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Transfer Learning</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spTree>
    <p:extLst>
      <p:ext uri="{BB962C8B-B14F-4D97-AF65-F5344CB8AC3E}">
        <p14:creationId xmlns:p14="http://schemas.microsoft.com/office/powerpoint/2010/main" val="190652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Gathering Training Set</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The project was limited to three classes: Wrenches, Pliers, and Screwdrivers.</a:t>
            </a:r>
          </a:p>
          <a:p>
            <a:pPr marL="342900" indent="-342900">
              <a:buFont typeface="Arial" panose="020B0604020202020204" pitchFamily="34" charset="0"/>
              <a:buChar char="•"/>
            </a:pPr>
            <a:r>
              <a:rPr lang="en-US" dirty="0" smtClean="0"/>
              <a:t>Each category contains ~150 sample images</a:t>
            </a:r>
          </a:p>
          <a:p>
            <a:pPr marL="342900" indent="-342900">
              <a:buFont typeface="Arial" panose="020B0604020202020204" pitchFamily="34" charset="0"/>
              <a:buChar char="•"/>
            </a:pPr>
            <a:r>
              <a:rPr lang="en-US" dirty="0" smtClean="0"/>
              <a:t>Images are of various resolutions</a:t>
            </a:r>
          </a:p>
          <a:p>
            <a:pPr marL="342900" indent="-342900">
              <a:buFont typeface="Arial" panose="020B0604020202020204" pitchFamily="34" charset="0"/>
              <a:buChar char="•"/>
            </a:pPr>
            <a:r>
              <a:rPr lang="en-US" dirty="0" smtClean="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Bounding Box Labels</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smtClean="0"/>
              <a:t>LabelImg</a:t>
            </a:r>
            <a:r>
              <a:rPr lang="en-US" dirty="0" smtClean="0"/>
              <a:t> </a:t>
            </a:r>
            <a:r>
              <a:rPr lang="en-US" dirty="0" smtClean="0"/>
              <a:t>(</a:t>
            </a:r>
            <a:r>
              <a:rPr lang="en-US" dirty="0" err="1" smtClean="0"/>
              <a:t>github</a:t>
            </a:r>
            <a:r>
              <a:rPr lang="en-US" dirty="0" smtClean="0"/>
              <a:t>/</a:t>
            </a:r>
            <a:r>
              <a:rPr lang="en-US" dirty="0" err="1" smtClean="0"/>
              <a:t>tzutalin</a:t>
            </a:r>
            <a:r>
              <a:rPr lang="en-US" dirty="0" smtClean="0"/>
              <a:t>)</a:t>
            </a:r>
          </a:p>
          <a:p>
            <a:pPr marL="342900" indent="-342900">
              <a:buFont typeface="Arial" panose="020B0604020202020204" pitchFamily="34" charset="0"/>
              <a:buChar char="•"/>
            </a:pPr>
            <a:r>
              <a:rPr lang="en-US" dirty="0" smtClean="0"/>
              <a:t>Boundary box information was added for each item</a:t>
            </a:r>
          </a:p>
          <a:p>
            <a:pPr marL="342900" indent="-342900">
              <a:buFont typeface="Arial" panose="020B0604020202020204" pitchFamily="34" charset="0"/>
              <a:buChar char="•"/>
            </a:pPr>
            <a:r>
              <a:rPr lang="en-US" dirty="0" smtClean="0"/>
              <a:t>Label was applied to the boundary box</a:t>
            </a:r>
          </a:p>
          <a:p>
            <a:pPr marL="342900" indent="-342900">
              <a:buFont typeface="Arial" panose="020B0604020202020204" pitchFamily="34" charset="0"/>
              <a:buChar char="•"/>
            </a:pPr>
            <a:r>
              <a:rPr lang="en-US" dirty="0" smtClean="0"/>
              <a:t>Resulting XML files are converted to a </a:t>
            </a:r>
            <a:r>
              <a:rPr lang="en-US" dirty="0" err="1" smtClean="0"/>
              <a:t>tensorflow</a:t>
            </a:r>
            <a:r>
              <a:rPr lang="en-US" dirty="0" smtClean="0"/>
              <a:t> record file.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4"/>
          <a:stretch>
            <a:fillRect/>
          </a:stretch>
        </p:blipFill>
        <p:spPr>
          <a:xfrm>
            <a:off x="1427738" y="4869720"/>
            <a:ext cx="1427738" cy="1195560"/>
          </a:xfrm>
          <a:prstGeom prst="rect">
            <a:avLst/>
          </a:prstGeom>
        </p:spPr>
      </p:pic>
      <p:pic>
        <p:nvPicPr>
          <p:cNvPr id="10" name="Picture 9"/>
          <p:cNvPicPr>
            <a:picLocks noChangeAspect="1"/>
          </p:cNvPicPr>
          <p:nvPr/>
        </p:nvPicPr>
        <p:blipFill>
          <a:blip r:embed="rId5"/>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smtClean="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smtClean="0"/>
              <a:t>Tf.record</a:t>
            </a:r>
            <a:endParaRPr lang="en-US" sz="1600" dirty="0" smtClean="0"/>
          </a:p>
        </p:txBody>
      </p:sp>
    </p:spTree>
    <p:extLst>
      <p:ext uri="{BB962C8B-B14F-4D97-AF65-F5344CB8AC3E}">
        <p14:creationId xmlns:p14="http://schemas.microsoft.com/office/powerpoint/2010/main" val="26398041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461</TotalTime>
  <Words>1989</Words>
  <Application>Microsoft Office PowerPoint</Application>
  <PresentationFormat>On-screen Show (4:3)</PresentationFormat>
  <Paragraphs>360</Paragraphs>
  <Slides>30</Slides>
  <Notes>27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Single Shot Detectors</vt:lpstr>
      <vt:lpstr>Transfer Learning</vt:lpstr>
      <vt:lpstr>Gathering Training Set</vt:lpstr>
      <vt:lpstr>Bounding Box Labels</vt:lpstr>
      <vt:lpstr>Training New Model</vt:lpstr>
      <vt:lpstr>Real-time Detection (No Tracking)</vt:lpstr>
      <vt:lpstr>Tracking</vt:lpstr>
      <vt:lpstr>Results</vt:lpstr>
      <vt:lpstr>Improvements</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Kevin DuCharme</cp:lastModifiedBy>
  <cp:revision>77</cp:revision>
  <dcterms:created xsi:type="dcterms:W3CDTF">2016-10-10T18:04:18Z</dcterms:created>
  <dcterms:modified xsi:type="dcterms:W3CDTF">2017-12-11T20:51:16Z</dcterms:modified>
</cp:coreProperties>
</file>